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2"/>
    <p:restoredTop sz="94696"/>
  </p:normalViewPr>
  <p:slideViewPr>
    <p:cSldViewPr snapToGrid="0">
      <p:cViewPr varScale="1">
        <p:scale>
          <a:sx n="155" d="100"/>
          <a:sy n="155" d="100"/>
        </p:scale>
        <p:origin x="328"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b4174f851d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b4174f851d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b4174f851d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b4174f851d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b4174f851d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3b4174f851d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3b4174f851d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3b4174f851d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b4174f851d_0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b4174f851d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3b4174f851d_0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3b4174f851d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3b4174f851d_0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3b4174f851d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b4174f851d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3b4174f851d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b4174f851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b4174f851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3b4174f851d_0_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b4174f851d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3b4174f851d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3b4174f851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b4174f851d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b4174f851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3b4174f851d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3b4174f851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b4174f851d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b4174f851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b4174f851d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b4174f851d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b4174f851d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b4174f851d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hyperlink" Target="https://lowelllandtrust.org/wp-content/uploads/2016/11/Changing_Course_A_History_of_River_Meadow_Brook_Final.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lowelllandtrust.org/wp-content/uploads/2016/11/Changing_Course_A_History_of_River_Meadow_Brook_Final.pdf"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hyperlink" Target="http://chatgpt.com" TargetMode="External"/><Relationship Id="rId4" Type="http://schemas.openxmlformats.org/officeDocument/2006/relationships/hyperlink" Target="http://www.davidrumsey.oldmapsonline.or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www.davidrumsey.com/"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229568"/>
            <a:ext cx="8520600" cy="1641273"/>
          </a:xfrm>
          <a:prstGeom prst="rect">
            <a:avLst/>
          </a:prstGeom>
          <a:solidFill>
            <a:srgbClr val="FFF2CC"/>
          </a:solidFill>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dirty="0"/>
              <a:t>How to Overlay an Old Map onto Modern Map</a:t>
            </a:r>
            <a:endParaRPr dirty="0"/>
          </a:p>
        </p:txBody>
      </p:sp>
      <p:sp>
        <p:nvSpPr>
          <p:cNvPr id="55" name="Google Shape;55;p13"/>
          <p:cNvSpPr txBox="1">
            <a:spLocks noGrp="1"/>
          </p:cNvSpPr>
          <p:nvPr>
            <p:ph type="subTitle" idx="1"/>
          </p:nvPr>
        </p:nvSpPr>
        <p:spPr>
          <a:xfrm>
            <a:off x="311700" y="1968066"/>
            <a:ext cx="8520600" cy="651833"/>
          </a:xfrm>
          <a:prstGeom prst="rect">
            <a:avLst/>
          </a:prstGeom>
        </p:spPr>
        <p:txBody>
          <a:bodyPr spcFirstLastPara="1" wrap="square" lIns="91425" tIns="91425" rIns="91425" bIns="91425" anchor="t" anchorCtr="0">
            <a:normAutofit fontScale="85000" lnSpcReduction="10000"/>
          </a:bodyPr>
          <a:lstStyle/>
          <a:p>
            <a:pPr marL="0" lvl="0" indent="0" algn="ctr" rtl="0">
              <a:spcBef>
                <a:spcPts val="0"/>
              </a:spcBef>
              <a:spcAft>
                <a:spcPts val="0"/>
              </a:spcAft>
              <a:buNone/>
            </a:pPr>
            <a:r>
              <a:rPr lang="en" i="1" dirty="0">
                <a:solidFill>
                  <a:schemeClr val="dk1"/>
                </a:solidFill>
              </a:rPr>
              <a:t>A great way to visualize where (and how) an ancestor lived</a:t>
            </a:r>
            <a:endParaRPr i="1" dirty="0">
              <a:solidFill>
                <a:schemeClr val="dk1"/>
              </a:solidFill>
            </a:endParaRPr>
          </a:p>
        </p:txBody>
      </p:sp>
      <p:sp>
        <p:nvSpPr>
          <p:cNvPr id="2" name="Freeform 3">
            <a:extLst>
              <a:ext uri="{FF2B5EF4-FFF2-40B4-BE49-F238E27FC236}">
                <a16:creationId xmlns:a16="http://schemas.microsoft.com/office/drawing/2014/main" id="{C3F9102F-CEB1-A5E7-464F-52C0F0B56DB9}"/>
              </a:ext>
            </a:extLst>
          </p:cNvPr>
          <p:cNvSpPr/>
          <p:nvPr/>
        </p:nvSpPr>
        <p:spPr>
          <a:xfrm>
            <a:off x="546538" y="2619899"/>
            <a:ext cx="3731173" cy="2359527"/>
          </a:xfrm>
          <a:custGeom>
            <a:avLst/>
            <a:gdLst/>
            <a:ahLst/>
            <a:cxnLst/>
            <a:rect l="l" t="t" r="r" b="b"/>
            <a:pathLst>
              <a:path w="6548410" h="4114800">
                <a:moveTo>
                  <a:pt x="0" y="0"/>
                </a:moveTo>
                <a:lnTo>
                  <a:pt x="6548410" y="0"/>
                </a:lnTo>
                <a:lnTo>
                  <a:pt x="654841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2">
            <a:extLst>
              <a:ext uri="{FF2B5EF4-FFF2-40B4-BE49-F238E27FC236}">
                <a16:creationId xmlns:a16="http://schemas.microsoft.com/office/drawing/2014/main" id="{A73981BF-3B4C-E5E9-6F10-025CB7A818D3}"/>
              </a:ext>
            </a:extLst>
          </p:cNvPr>
          <p:cNvSpPr/>
          <p:nvPr/>
        </p:nvSpPr>
        <p:spPr>
          <a:xfrm>
            <a:off x="5604873" y="2619899"/>
            <a:ext cx="3038244" cy="2359527"/>
          </a:xfrm>
          <a:custGeom>
            <a:avLst/>
            <a:gdLst/>
            <a:ahLst/>
            <a:cxnLst/>
            <a:rect l="l" t="t" r="r" b="b"/>
            <a:pathLst>
              <a:path w="4798601" h="4114800">
                <a:moveTo>
                  <a:pt x="0" y="0"/>
                </a:moveTo>
                <a:lnTo>
                  <a:pt x="4798601" y="0"/>
                </a:lnTo>
                <a:lnTo>
                  <a:pt x="479860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TextBox 3">
            <a:extLst>
              <a:ext uri="{FF2B5EF4-FFF2-40B4-BE49-F238E27FC236}">
                <a16:creationId xmlns:a16="http://schemas.microsoft.com/office/drawing/2014/main" id="{C2918FF4-EAEF-5E21-1756-075F7581558F}"/>
              </a:ext>
            </a:extLst>
          </p:cNvPr>
          <p:cNvSpPr txBox="1"/>
          <p:nvPr/>
        </p:nvSpPr>
        <p:spPr>
          <a:xfrm>
            <a:off x="7094483" y="1481959"/>
            <a:ext cx="1639614" cy="307777"/>
          </a:xfrm>
          <a:prstGeom prst="rect">
            <a:avLst/>
          </a:prstGeom>
          <a:noFill/>
        </p:spPr>
        <p:txBody>
          <a:bodyPr wrap="square" rtlCol="0">
            <a:spAutoFit/>
          </a:bodyPr>
          <a:lstStyle/>
          <a:p>
            <a:r>
              <a:rPr lang="en-US" i="1" dirty="0">
                <a:latin typeface="Eurostile" panose="020B0504020202050204" pitchFamily="34" charset="77"/>
              </a:rPr>
              <a:t>By Joyce McKenna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111"/>
        <p:cNvGrpSpPr/>
        <p:nvPr/>
      </p:nvGrpSpPr>
      <p:grpSpPr>
        <a:xfrm>
          <a:off x="0" y="0"/>
          <a:ext cx="0" cy="0"/>
          <a:chOff x="0" y="0"/>
          <a:chExt cx="0" cy="0"/>
        </a:xfrm>
      </p:grpSpPr>
      <p:sp>
        <p:nvSpPr>
          <p:cNvPr id="112" name="Google Shape;112;p22"/>
          <p:cNvSpPr txBox="1">
            <a:spLocks noGrp="1"/>
          </p:cNvSpPr>
          <p:nvPr>
            <p:ph type="ctrTitle"/>
          </p:nvPr>
        </p:nvSpPr>
        <p:spPr>
          <a:xfrm>
            <a:off x="311700" y="146525"/>
            <a:ext cx="8520600" cy="845100"/>
          </a:xfrm>
          <a:prstGeom prst="rect">
            <a:avLst/>
          </a:prstGeom>
          <a:solidFill>
            <a:srgbClr val="FFF2CC"/>
          </a:solidFill>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Example: Patrick McKenna</a:t>
            </a:r>
            <a:endParaRPr/>
          </a:p>
        </p:txBody>
      </p:sp>
      <p:pic>
        <p:nvPicPr>
          <p:cNvPr id="113" name="Google Shape;113;p22" title="Screenshot 2025-12-30 at 4.37.01 PM.png"/>
          <p:cNvPicPr preferRelativeResize="0"/>
          <p:nvPr/>
        </p:nvPicPr>
        <p:blipFill>
          <a:blip r:embed="rId3">
            <a:alphaModFix/>
          </a:blip>
          <a:stretch>
            <a:fillRect/>
          </a:stretch>
        </p:blipFill>
        <p:spPr>
          <a:xfrm>
            <a:off x="2175421" y="1112550"/>
            <a:ext cx="3408453" cy="3847075"/>
          </a:xfrm>
          <a:prstGeom prst="rect">
            <a:avLst/>
          </a:prstGeom>
          <a:noFill/>
          <a:ln>
            <a:noFill/>
          </a:ln>
        </p:spPr>
      </p:pic>
      <p:sp>
        <p:nvSpPr>
          <p:cNvPr id="114" name="Google Shape;114;p22"/>
          <p:cNvSpPr/>
          <p:nvPr/>
        </p:nvSpPr>
        <p:spPr>
          <a:xfrm rot="-907719">
            <a:off x="1185971" y="3276855"/>
            <a:ext cx="1060971" cy="374496"/>
          </a:xfrm>
          <a:prstGeom prst="rightArrow">
            <a:avLst>
              <a:gd name="adj1" fmla="val 50000"/>
              <a:gd name="adj2"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5" name="Google Shape;115;p22"/>
          <p:cNvSpPr txBox="1"/>
          <p:nvPr/>
        </p:nvSpPr>
        <p:spPr>
          <a:xfrm>
            <a:off x="5960775" y="1482400"/>
            <a:ext cx="2590200" cy="291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a:solidFill>
                  <a:schemeClr val="dk1"/>
                </a:solidFill>
              </a:rPr>
              <a:t>In the site’s AI dialogue box, the “City of Lowell” map I want to use is a clickable link.</a:t>
            </a:r>
            <a:endParaRPr sz="26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119"/>
        <p:cNvGrpSpPr/>
        <p:nvPr/>
      </p:nvGrpSpPr>
      <p:grpSpPr>
        <a:xfrm>
          <a:off x="0" y="0"/>
          <a:ext cx="0" cy="0"/>
          <a:chOff x="0" y="0"/>
          <a:chExt cx="0" cy="0"/>
        </a:xfrm>
      </p:grpSpPr>
      <p:sp>
        <p:nvSpPr>
          <p:cNvPr id="120" name="Google Shape;120;p23"/>
          <p:cNvSpPr txBox="1">
            <a:spLocks noGrp="1"/>
          </p:cNvSpPr>
          <p:nvPr>
            <p:ph type="ctrTitle"/>
          </p:nvPr>
        </p:nvSpPr>
        <p:spPr>
          <a:xfrm>
            <a:off x="311700" y="146525"/>
            <a:ext cx="8520600" cy="845100"/>
          </a:xfrm>
          <a:prstGeom prst="rect">
            <a:avLst/>
          </a:prstGeom>
          <a:solidFill>
            <a:srgbClr val="FFF2CC"/>
          </a:solidFill>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Example: Patrick McKenna</a:t>
            </a:r>
            <a:endParaRPr/>
          </a:p>
        </p:txBody>
      </p:sp>
      <p:sp>
        <p:nvSpPr>
          <p:cNvPr id="121" name="Google Shape;121;p23"/>
          <p:cNvSpPr txBox="1"/>
          <p:nvPr/>
        </p:nvSpPr>
        <p:spPr>
          <a:xfrm>
            <a:off x="5523875" y="1591625"/>
            <a:ext cx="3214500" cy="308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rPr>
              <a:t>Once we have a workable map, click on “View in Georeferencer” to have this map superimposed over the modern map.</a:t>
            </a:r>
            <a:endParaRPr sz="2700">
              <a:solidFill>
                <a:schemeClr val="dk1"/>
              </a:solidFill>
            </a:endParaRPr>
          </a:p>
        </p:txBody>
      </p:sp>
      <p:pic>
        <p:nvPicPr>
          <p:cNvPr id="122" name="Google Shape;122;p23" title="Screenshot 2025-12-30 at 4.46.29 PM.png"/>
          <p:cNvPicPr preferRelativeResize="0"/>
          <p:nvPr/>
        </p:nvPicPr>
        <p:blipFill>
          <a:blip r:embed="rId3">
            <a:alphaModFix/>
          </a:blip>
          <a:stretch>
            <a:fillRect/>
          </a:stretch>
        </p:blipFill>
        <p:spPr>
          <a:xfrm>
            <a:off x="1023106" y="1144025"/>
            <a:ext cx="3548898" cy="3847076"/>
          </a:xfrm>
          <a:prstGeom prst="rect">
            <a:avLst/>
          </a:prstGeom>
          <a:noFill/>
          <a:ln>
            <a:noFill/>
          </a:ln>
        </p:spPr>
      </p:pic>
      <p:sp>
        <p:nvSpPr>
          <p:cNvPr id="123" name="Google Shape;123;p23"/>
          <p:cNvSpPr/>
          <p:nvPr/>
        </p:nvSpPr>
        <p:spPr>
          <a:xfrm rot="-10394644">
            <a:off x="4665594" y="1279620"/>
            <a:ext cx="1045560" cy="374307"/>
          </a:xfrm>
          <a:prstGeom prst="rightArrow">
            <a:avLst>
              <a:gd name="adj1" fmla="val 50000"/>
              <a:gd name="adj2"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127"/>
        <p:cNvGrpSpPr/>
        <p:nvPr/>
      </p:nvGrpSpPr>
      <p:grpSpPr>
        <a:xfrm>
          <a:off x="0" y="0"/>
          <a:ext cx="0" cy="0"/>
          <a:chOff x="0" y="0"/>
          <a:chExt cx="0" cy="0"/>
        </a:xfrm>
      </p:grpSpPr>
      <p:sp>
        <p:nvSpPr>
          <p:cNvPr id="128" name="Google Shape;128;p24"/>
          <p:cNvSpPr txBox="1">
            <a:spLocks noGrp="1"/>
          </p:cNvSpPr>
          <p:nvPr>
            <p:ph type="ctrTitle"/>
          </p:nvPr>
        </p:nvSpPr>
        <p:spPr>
          <a:xfrm>
            <a:off x="311700" y="146525"/>
            <a:ext cx="8520600" cy="845100"/>
          </a:xfrm>
          <a:prstGeom prst="rect">
            <a:avLst/>
          </a:prstGeom>
          <a:solidFill>
            <a:srgbClr val="FFF2CC"/>
          </a:solidFill>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Example: Patrick McKenna</a:t>
            </a:r>
            <a:endParaRPr/>
          </a:p>
        </p:txBody>
      </p:sp>
      <p:sp>
        <p:nvSpPr>
          <p:cNvPr id="129" name="Google Shape;129;p24"/>
          <p:cNvSpPr txBox="1"/>
          <p:nvPr/>
        </p:nvSpPr>
        <p:spPr>
          <a:xfrm>
            <a:off x="2030241" y="1217125"/>
            <a:ext cx="6550800" cy="346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rPr>
              <a:t>With a little research (online), I was able to narrow down where the City Farm was, since it wasn’t labeled on the old map. (Confession: I am a fan of chatgpt! That’s where I was able to get precise longitude and latitude coordinates.)</a:t>
            </a:r>
            <a:endParaRPr sz="2700">
              <a:solidFill>
                <a:schemeClr val="dk1"/>
              </a:solidFill>
            </a:endParaRPr>
          </a:p>
          <a:p>
            <a:pPr marL="0" lvl="0" indent="0" algn="l" rtl="0">
              <a:spcBef>
                <a:spcPts val="0"/>
              </a:spcBef>
              <a:spcAft>
                <a:spcPts val="0"/>
              </a:spcAft>
              <a:buNone/>
            </a:pPr>
            <a:r>
              <a:rPr lang="en" sz="2700">
                <a:solidFill>
                  <a:schemeClr val="dk1"/>
                </a:solidFill>
              </a:rPr>
              <a:t>The research itself was a delightful rabbit hole.</a:t>
            </a:r>
            <a:endParaRPr sz="2700">
              <a:solidFill>
                <a:schemeClr val="dk1"/>
              </a:solidFill>
            </a:endParaRPr>
          </a:p>
        </p:txBody>
      </p:sp>
      <p:pic>
        <p:nvPicPr>
          <p:cNvPr id="130" name="Google Shape;130;p24" descr="a red question mark with a circle in the middle on a white background . (Provided by Tenor)"/>
          <p:cNvPicPr preferRelativeResize="0"/>
          <p:nvPr/>
        </p:nvPicPr>
        <p:blipFill>
          <a:blip r:embed="rId3">
            <a:alphaModFix/>
          </a:blip>
          <a:stretch>
            <a:fillRect/>
          </a:stretch>
        </p:blipFill>
        <p:spPr>
          <a:xfrm>
            <a:off x="309784" y="1206979"/>
            <a:ext cx="952500" cy="952500"/>
          </a:xfrm>
          <a:prstGeom prst="rect">
            <a:avLst/>
          </a:prstGeom>
          <a:noFill/>
          <a:ln>
            <a:noFill/>
          </a:ln>
        </p:spPr>
      </p:pic>
      <p:pic>
        <p:nvPicPr>
          <p:cNvPr id="131" name="Google Shape;131;p24" descr="a red question mark with a circle in the middle on a white background . (Provided by Tenor)"/>
          <p:cNvPicPr preferRelativeResize="0"/>
          <p:nvPr/>
        </p:nvPicPr>
        <p:blipFill>
          <a:blip r:embed="rId3">
            <a:alphaModFix/>
          </a:blip>
          <a:stretch>
            <a:fillRect/>
          </a:stretch>
        </p:blipFill>
        <p:spPr>
          <a:xfrm>
            <a:off x="309784" y="2429916"/>
            <a:ext cx="952500" cy="952500"/>
          </a:xfrm>
          <a:prstGeom prst="rect">
            <a:avLst/>
          </a:prstGeom>
          <a:noFill/>
          <a:ln>
            <a:noFill/>
          </a:ln>
        </p:spPr>
      </p:pic>
      <p:pic>
        <p:nvPicPr>
          <p:cNvPr id="132" name="Google Shape;132;p24" descr="a red question mark with a circle in the middle on a white background . (Provided by Tenor)"/>
          <p:cNvPicPr preferRelativeResize="0"/>
          <p:nvPr/>
        </p:nvPicPr>
        <p:blipFill>
          <a:blip r:embed="rId3">
            <a:alphaModFix/>
          </a:blip>
          <a:stretch>
            <a:fillRect/>
          </a:stretch>
        </p:blipFill>
        <p:spPr>
          <a:xfrm>
            <a:off x="309784" y="3652854"/>
            <a:ext cx="952500" cy="952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136"/>
        <p:cNvGrpSpPr/>
        <p:nvPr/>
      </p:nvGrpSpPr>
      <p:grpSpPr>
        <a:xfrm>
          <a:off x="0" y="0"/>
          <a:ext cx="0" cy="0"/>
          <a:chOff x="0" y="0"/>
          <a:chExt cx="0" cy="0"/>
        </a:xfrm>
      </p:grpSpPr>
      <p:sp>
        <p:nvSpPr>
          <p:cNvPr id="137" name="Google Shape;137;p25"/>
          <p:cNvSpPr txBox="1">
            <a:spLocks noGrp="1"/>
          </p:cNvSpPr>
          <p:nvPr>
            <p:ph type="ctrTitle"/>
          </p:nvPr>
        </p:nvSpPr>
        <p:spPr>
          <a:xfrm>
            <a:off x="311700" y="146525"/>
            <a:ext cx="8520600" cy="593100"/>
          </a:xfrm>
          <a:prstGeom prst="rect">
            <a:avLst/>
          </a:prstGeom>
          <a:solidFill>
            <a:srgbClr val="FFF2CC"/>
          </a:solidFill>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3280"/>
              <a:t>Example: Patrick McKenna</a:t>
            </a:r>
            <a:endParaRPr sz="3280"/>
          </a:p>
        </p:txBody>
      </p:sp>
      <p:pic>
        <p:nvPicPr>
          <p:cNvPr id="138" name="Google Shape;138;p25" title="Screenshot 2025-12-30 at 2.45.51 PM.png"/>
          <p:cNvPicPr preferRelativeResize="0"/>
          <p:nvPr/>
        </p:nvPicPr>
        <p:blipFill>
          <a:blip r:embed="rId3">
            <a:alphaModFix/>
          </a:blip>
          <a:stretch>
            <a:fillRect/>
          </a:stretch>
        </p:blipFill>
        <p:spPr>
          <a:xfrm>
            <a:off x="1469362" y="851825"/>
            <a:ext cx="6205276" cy="3808625"/>
          </a:xfrm>
          <a:prstGeom prst="rect">
            <a:avLst/>
          </a:prstGeom>
          <a:noFill/>
          <a:ln>
            <a:noFill/>
          </a:ln>
        </p:spPr>
      </p:pic>
      <p:sp>
        <p:nvSpPr>
          <p:cNvPr id="139" name="Google Shape;139;p25"/>
          <p:cNvSpPr txBox="1"/>
          <p:nvPr/>
        </p:nvSpPr>
        <p:spPr>
          <a:xfrm>
            <a:off x="1330668" y="4562019"/>
            <a:ext cx="6528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dk1"/>
                </a:solidFill>
                <a:hlinkClick r:id="rId4">
                  <a:extLst>
                    <a:ext uri="{A12FA001-AC4F-418D-AE19-62706E023703}">
                      <ahyp:hlinkClr xmlns:ahyp="http://schemas.microsoft.com/office/drawing/2018/hyperlinkcolor" val="tx"/>
                    </a:ext>
                  </a:extLst>
                </a:hlinkClick>
              </a:rPr>
              <a:t>https://lowelllandtrust.org/wp-content/uploads/2016/11/Changing_Course_A_History_of_River_Meadow_Brook_Final.pdf</a:t>
            </a:r>
            <a:r>
              <a:rPr lang="en">
                <a:solidFill>
                  <a:schemeClr val="dk1"/>
                </a:solidFill>
              </a:rPr>
              <a:t> </a:t>
            </a:r>
            <a:endParaRPr sz="400"/>
          </a:p>
        </p:txBody>
      </p:sp>
      <p:sp>
        <p:nvSpPr>
          <p:cNvPr id="140" name="Google Shape;140;p25"/>
          <p:cNvSpPr txBox="1"/>
          <p:nvPr/>
        </p:nvSpPr>
        <p:spPr>
          <a:xfrm>
            <a:off x="739384" y="4660450"/>
            <a:ext cx="670800" cy="27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from:</a:t>
            </a:r>
            <a:endParaRPr>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144"/>
        <p:cNvGrpSpPr/>
        <p:nvPr/>
      </p:nvGrpSpPr>
      <p:grpSpPr>
        <a:xfrm>
          <a:off x="0" y="0"/>
          <a:ext cx="0" cy="0"/>
          <a:chOff x="0" y="0"/>
          <a:chExt cx="0" cy="0"/>
        </a:xfrm>
      </p:grpSpPr>
      <p:sp>
        <p:nvSpPr>
          <p:cNvPr id="145" name="Google Shape;145;p26"/>
          <p:cNvSpPr txBox="1">
            <a:spLocks noGrp="1"/>
          </p:cNvSpPr>
          <p:nvPr>
            <p:ph type="ctrTitle"/>
          </p:nvPr>
        </p:nvSpPr>
        <p:spPr>
          <a:xfrm>
            <a:off x="311700" y="146525"/>
            <a:ext cx="8520600" cy="593100"/>
          </a:xfrm>
          <a:prstGeom prst="rect">
            <a:avLst/>
          </a:prstGeom>
          <a:solidFill>
            <a:srgbClr val="FFF2CC"/>
          </a:solidFill>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3280"/>
              <a:t>Example: Patrick McKenna</a:t>
            </a:r>
            <a:endParaRPr sz="3280"/>
          </a:p>
        </p:txBody>
      </p:sp>
      <p:pic>
        <p:nvPicPr>
          <p:cNvPr id="146" name="Google Shape;146;p26" title="Screenshot 2025-12-30 at 3.33.50 PM.png"/>
          <p:cNvPicPr preferRelativeResize="0"/>
          <p:nvPr/>
        </p:nvPicPr>
        <p:blipFill rotWithShape="1">
          <a:blip r:embed="rId3">
            <a:alphaModFix/>
          </a:blip>
          <a:srcRect l="7952"/>
          <a:stretch/>
        </p:blipFill>
        <p:spPr>
          <a:xfrm>
            <a:off x="84650" y="871375"/>
            <a:ext cx="7437527" cy="4099076"/>
          </a:xfrm>
          <a:prstGeom prst="rect">
            <a:avLst/>
          </a:prstGeom>
          <a:noFill/>
          <a:ln>
            <a:noFill/>
          </a:ln>
        </p:spPr>
      </p:pic>
      <p:sp>
        <p:nvSpPr>
          <p:cNvPr id="147" name="Google Shape;147;p26"/>
          <p:cNvSpPr txBox="1"/>
          <p:nvPr/>
        </p:nvSpPr>
        <p:spPr>
          <a:xfrm>
            <a:off x="7616550" y="780717"/>
            <a:ext cx="1352100" cy="265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rPr>
              <a:t>Now back to the map overlay (with my understanding of where to look for the City Farm.)</a:t>
            </a:r>
            <a:endParaRPr sz="1800">
              <a:solidFill>
                <a:schemeClr val="dk1"/>
              </a:solidFill>
            </a:endParaRPr>
          </a:p>
        </p:txBody>
      </p:sp>
      <p:sp>
        <p:nvSpPr>
          <p:cNvPr id="148" name="Google Shape;148;p26"/>
          <p:cNvSpPr/>
          <p:nvPr/>
        </p:nvSpPr>
        <p:spPr>
          <a:xfrm rot="-5400000" flipH="1">
            <a:off x="5763753" y="1445750"/>
            <a:ext cx="704700" cy="4558200"/>
          </a:xfrm>
          <a:prstGeom prst="bentUpArrow">
            <a:avLst>
              <a:gd name="adj1" fmla="val 8117"/>
              <a:gd name="adj2" fmla="val 5165"/>
              <a:gd name="adj3" fmla="val 35127"/>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9" name="Google Shape;149;p26"/>
          <p:cNvSpPr/>
          <p:nvPr/>
        </p:nvSpPr>
        <p:spPr>
          <a:xfrm>
            <a:off x="3209525" y="3712375"/>
            <a:ext cx="579000" cy="477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153"/>
        <p:cNvGrpSpPr/>
        <p:nvPr/>
      </p:nvGrpSpPr>
      <p:grpSpPr>
        <a:xfrm>
          <a:off x="0" y="0"/>
          <a:ext cx="0" cy="0"/>
          <a:chOff x="0" y="0"/>
          <a:chExt cx="0" cy="0"/>
        </a:xfrm>
      </p:grpSpPr>
      <p:sp>
        <p:nvSpPr>
          <p:cNvPr id="154" name="Google Shape;154;p27"/>
          <p:cNvSpPr txBox="1">
            <a:spLocks noGrp="1"/>
          </p:cNvSpPr>
          <p:nvPr>
            <p:ph type="ctrTitle"/>
          </p:nvPr>
        </p:nvSpPr>
        <p:spPr>
          <a:xfrm>
            <a:off x="311700" y="146525"/>
            <a:ext cx="8520600" cy="593100"/>
          </a:xfrm>
          <a:prstGeom prst="rect">
            <a:avLst/>
          </a:prstGeom>
          <a:solidFill>
            <a:srgbClr val="FFF2CC"/>
          </a:solidFill>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3280"/>
              <a:t>Example: Patrick McKenna</a:t>
            </a:r>
            <a:endParaRPr sz="3280"/>
          </a:p>
        </p:txBody>
      </p:sp>
      <p:pic>
        <p:nvPicPr>
          <p:cNvPr id="155" name="Google Shape;155;p27" title="Screenshot 2025-12-30 at 5.32.32 PM.png"/>
          <p:cNvPicPr preferRelativeResize="0"/>
          <p:nvPr/>
        </p:nvPicPr>
        <p:blipFill>
          <a:blip r:embed="rId3">
            <a:alphaModFix/>
          </a:blip>
          <a:stretch>
            <a:fillRect/>
          </a:stretch>
        </p:blipFill>
        <p:spPr>
          <a:xfrm>
            <a:off x="152400" y="983300"/>
            <a:ext cx="8839199" cy="2327283"/>
          </a:xfrm>
          <a:prstGeom prst="rect">
            <a:avLst/>
          </a:prstGeom>
          <a:noFill/>
          <a:ln>
            <a:noFill/>
          </a:ln>
        </p:spPr>
      </p:pic>
      <p:sp>
        <p:nvSpPr>
          <p:cNvPr id="156" name="Google Shape;156;p27"/>
          <p:cNvSpPr txBox="1"/>
          <p:nvPr/>
        </p:nvSpPr>
        <p:spPr>
          <a:xfrm>
            <a:off x="349925" y="3545000"/>
            <a:ext cx="8428800" cy="136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a:solidFill>
                  <a:schemeClr val="dk1"/>
                </a:solidFill>
              </a:rPr>
              <a:t>This is the most fun part of the interactive exercise! Play with the slider to increase or decrease the transparency of the old map overlay.</a:t>
            </a:r>
            <a:endParaRPr sz="2600">
              <a:solidFill>
                <a:schemeClr val="dk1"/>
              </a:solidFill>
            </a:endParaRPr>
          </a:p>
        </p:txBody>
      </p:sp>
      <p:sp>
        <p:nvSpPr>
          <p:cNvPr id="157" name="Google Shape;157;p27"/>
          <p:cNvSpPr/>
          <p:nvPr/>
        </p:nvSpPr>
        <p:spPr>
          <a:xfrm rot="-5400000">
            <a:off x="6989150" y="2576921"/>
            <a:ext cx="1392300" cy="483000"/>
          </a:xfrm>
          <a:prstGeom prst="rightArrow">
            <a:avLst>
              <a:gd name="adj1" fmla="val 50000"/>
              <a:gd name="adj2"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161"/>
        <p:cNvGrpSpPr/>
        <p:nvPr/>
      </p:nvGrpSpPr>
      <p:grpSpPr>
        <a:xfrm>
          <a:off x="0" y="0"/>
          <a:ext cx="0" cy="0"/>
          <a:chOff x="0" y="0"/>
          <a:chExt cx="0" cy="0"/>
        </a:xfrm>
      </p:grpSpPr>
      <p:sp>
        <p:nvSpPr>
          <p:cNvPr id="162" name="Google Shape;162;p28"/>
          <p:cNvSpPr txBox="1">
            <a:spLocks noGrp="1"/>
          </p:cNvSpPr>
          <p:nvPr>
            <p:ph type="ctrTitle"/>
          </p:nvPr>
        </p:nvSpPr>
        <p:spPr>
          <a:xfrm>
            <a:off x="311700" y="146525"/>
            <a:ext cx="8520600" cy="593100"/>
          </a:xfrm>
          <a:prstGeom prst="rect">
            <a:avLst/>
          </a:prstGeom>
          <a:solidFill>
            <a:srgbClr val="FFF2CC"/>
          </a:solidFill>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3280"/>
              <a:t>Example: Patrick McKenna</a:t>
            </a:r>
            <a:endParaRPr sz="3280"/>
          </a:p>
        </p:txBody>
      </p:sp>
      <p:sp>
        <p:nvSpPr>
          <p:cNvPr id="163" name="Google Shape;163;p28"/>
          <p:cNvSpPr txBox="1"/>
          <p:nvPr/>
        </p:nvSpPr>
        <p:spPr>
          <a:xfrm>
            <a:off x="7616550" y="908200"/>
            <a:ext cx="1352100" cy="383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rPr>
              <a:t>Lowell City Farm was in between Chelmsford St (Rte 110) and the River Meadow Creek, right where Lowe’s is now. (2025)</a:t>
            </a:r>
            <a:endParaRPr sz="1800">
              <a:solidFill>
                <a:schemeClr val="dk1"/>
              </a:solidFill>
            </a:endParaRPr>
          </a:p>
        </p:txBody>
      </p:sp>
      <p:pic>
        <p:nvPicPr>
          <p:cNvPr id="164" name="Google Shape;164;p28" title="Screenshot 2025-12-30 at 3.33.18 PM.png"/>
          <p:cNvPicPr preferRelativeResize="0"/>
          <p:nvPr/>
        </p:nvPicPr>
        <p:blipFill rotWithShape="1">
          <a:blip r:embed="rId3">
            <a:alphaModFix/>
          </a:blip>
          <a:srcRect l="3744"/>
          <a:stretch/>
        </p:blipFill>
        <p:spPr>
          <a:xfrm>
            <a:off x="334723" y="908200"/>
            <a:ext cx="7038152" cy="3627326"/>
          </a:xfrm>
          <a:prstGeom prst="rect">
            <a:avLst/>
          </a:prstGeom>
          <a:noFill/>
          <a:ln>
            <a:noFill/>
          </a:ln>
        </p:spPr>
      </p:pic>
      <p:sp>
        <p:nvSpPr>
          <p:cNvPr id="165" name="Google Shape;165;p28"/>
          <p:cNvSpPr/>
          <p:nvPr/>
        </p:nvSpPr>
        <p:spPr>
          <a:xfrm>
            <a:off x="3392875" y="3514575"/>
            <a:ext cx="502200" cy="395700"/>
          </a:xfrm>
          <a:prstGeom prst="ellipse">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6" name="Google Shape;166;p28"/>
          <p:cNvSpPr/>
          <p:nvPr/>
        </p:nvSpPr>
        <p:spPr>
          <a:xfrm rot="324479">
            <a:off x="3945522" y="3749082"/>
            <a:ext cx="3701978" cy="364337"/>
          </a:xfrm>
          <a:prstGeom prst="leftArrow">
            <a:avLst>
              <a:gd name="adj1" fmla="val 50000"/>
              <a:gd name="adj2" fmla="val 500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170"/>
        <p:cNvGrpSpPr/>
        <p:nvPr/>
      </p:nvGrpSpPr>
      <p:grpSpPr>
        <a:xfrm>
          <a:off x="0" y="0"/>
          <a:ext cx="0" cy="0"/>
          <a:chOff x="0" y="0"/>
          <a:chExt cx="0" cy="0"/>
        </a:xfrm>
      </p:grpSpPr>
      <p:sp>
        <p:nvSpPr>
          <p:cNvPr id="171" name="Google Shape;171;p29"/>
          <p:cNvSpPr txBox="1">
            <a:spLocks noGrp="1"/>
          </p:cNvSpPr>
          <p:nvPr>
            <p:ph type="ctrTitle"/>
          </p:nvPr>
        </p:nvSpPr>
        <p:spPr>
          <a:xfrm>
            <a:off x="311700" y="146525"/>
            <a:ext cx="8520600" cy="593100"/>
          </a:xfrm>
          <a:prstGeom prst="rect">
            <a:avLst/>
          </a:prstGeom>
          <a:solidFill>
            <a:srgbClr val="FFF2CC"/>
          </a:solidFill>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3280"/>
              <a:t>Sources</a:t>
            </a:r>
            <a:endParaRPr sz="3280"/>
          </a:p>
        </p:txBody>
      </p:sp>
      <p:sp>
        <p:nvSpPr>
          <p:cNvPr id="172" name="Google Shape;172;p29"/>
          <p:cNvSpPr txBox="1"/>
          <p:nvPr/>
        </p:nvSpPr>
        <p:spPr>
          <a:xfrm>
            <a:off x="409200" y="1101675"/>
            <a:ext cx="7916400" cy="34626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Char char="❖"/>
            </a:pPr>
            <a:r>
              <a:rPr lang="en" sz="2400" u="sng">
                <a:solidFill>
                  <a:schemeClr val="dk1"/>
                </a:solidFill>
                <a:hlinkClick r:id="rId3">
                  <a:extLst>
                    <a:ext uri="{A12FA001-AC4F-418D-AE19-62706E023703}">
                      <ahyp:hlinkClr xmlns:ahyp="http://schemas.microsoft.com/office/drawing/2018/hyperlinkcolor" val="tx"/>
                    </a:ext>
                  </a:extLst>
                </a:hlinkClick>
              </a:rPr>
              <a:t>https://lowelllandtrust.org/wp-content/uploads/2016/11/Changing_Course_A_History_of_River_Meadow_Brook_Final.pdf</a:t>
            </a:r>
            <a:r>
              <a:rPr lang="en" sz="2400">
                <a:solidFill>
                  <a:schemeClr val="dk1"/>
                </a:solidFill>
              </a:rPr>
              <a:t> (See p220)</a:t>
            </a:r>
            <a:endParaRPr sz="2400">
              <a:solidFill>
                <a:schemeClr val="dk1"/>
              </a:solidFill>
            </a:endParaRPr>
          </a:p>
          <a:p>
            <a:pPr marL="457200" lvl="0" indent="0" algn="l" rtl="0">
              <a:spcBef>
                <a:spcPts val="0"/>
              </a:spcBef>
              <a:spcAft>
                <a:spcPts val="0"/>
              </a:spcAft>
              <a:buNone/>
            </a:pPr>
            <a:endParaRPr sz="2400">
              <a:solidFill>
                <a:schemeClr val="dk1"/>
              </a:solidFill>
            </a:endParaRPr>
          </a:p>
          <a:p>
            <a:pPr marL="457200" lvl="0" indent="-381000" algn="l" rtl="0">
              <a:spcBef>
                <a:spcPts val="0"/>
              </a:spcBef>
              <a:spcAft>
                <a:spcPts val="0"/>
              </a:spcAft>
              <a:buClr>
                <a:schemeClr val="dk1"/>
              </a:buClr>
              <a:buSzPts val="2400"/>
              <a:buChar char="❖"/>
            </a:pPr>
            <a:r>
              <a:rPr lang="en" sz="2400" u="sng">
                <a:solidFill>
                  <a:schemeClr val="dk1"/>
                </a:solidFill>
                <a:hlinkClick r:id="rId4">
                  <a:extLst>
                    <a:ext uri="{A12FA001-AC4F-418D-AE19-62706E023703}">
                      <ahyp:hlinkClr xmlns:ahyp="http://schemas.microsoft.com/office/drawing/2018/hyperlinkcolor" val="tx"/>
                    </a:ext>
                  </a:extLst>
                </a:hlinkClick>
              </a:rPr>
              <a:t>www.DavidRumsey.oldmapsonline.org</a:t>
            </a:r>
            <a:r>
              <a:rPr lang="en" sz="2400">
                <a:solidFill>
                  <a:schemeClr val="dk1"/>
                </a:solidFill>
              </a:rPr>
              <a:t> </a:t>
            </a:r>
            <a:endParaRPr sz="2400">
              <a:solidFill>
                <a:schemeClr val="dk1"/>
              </a:solidFill>
            </a:endParaRPr>
          </a:p>
          <a:p>
            <a:pPr marL="457200" lvl="0" indent="0" algn="l" rtl="0">
              <a:spcBef>
                <a:spcPts val="0"/>
              </a:spcBef>
              <a:spcAft>
                <a:spcPts val="0"/>
              </a:spcAft>
              <a:buNone/>
            </a:pPr>
            <a:endParaRPr sz="2400">
              <a:solidFill>
                <a:schemeClr val="dk1"/>
              </a:solidFill>
            </a:endParaRPr>
          </a:p>
          <a:p>
            <a:pPr marL="457200" lvl="0" indent="-381000" algn="l" rtl="0">
              <a:spcBef>
                <a:spcPts val="0"/>
              </a:spcBef>
              <a:spcAft>
                <a:spcPts val="0"/>
              </a:spcAft>
              <a:buClr>
                <a:schemeClr val="dk1"/>
              </a:buClr>
              <a:buSzPts val="2400"/>
              <a:buChar char="❖"/>
            </a:pPr>
            <a:r>
              <a:rPr lang="en" sz="2400" u="sng">
                <a:solidFill>
                  <a:schemeClr val="dk1"/>
                </a:solidFill>
                <a:hlinkClick r:id="rId5">
                  <a:extLst>
                    <a:ext uri="{A12FA001-AC4F-418D-AE19-62706E023703}">
                      <ahyp:hlinkClr xmlns:ahyp="http://schemas.microsoft.com/office/drawing/2018/hyperlinkcolor" val="tx"/>
                    </a:ext>
                  </a:extLst>
                </a:hlinkClick>
              </a:rPr>
              <a:t>chatgpt.com</a:t>
            </a:r>
            <a:r>
              <a:rPr lang="en" sz="2400">
                <a:solidFill>
                  <a:schemeClr val="dk1"/>
                </a:solidFill>
              </a:rPr>
              <a:t> </a:t>
            </a:r>
            <a:endParaRPr sz="24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59"/>
        <p:cNvGrpSpPr/>
        <p:nvPr/>
      </p:nvGrpSpPr>
      <p:grpSpPr>
        <a:xfrm>
          <a:off x="0" y="0"/>
          <a:ext cx="0" cy="0"/>
          <a:chOff x="0" y="0"/>
          <a:chExt cx="0" cy="0"/>
        </a:xfrm>
      </p:grpSpPr>
      <p:sp>
        <p:nvSpPr>
          <p:cNvPr id="60" name="Google Shape;60;p14"/>
          <p:cNvSpPr txBox="1">
            <a:spLocks noGrp="1"/>
          </p:cNvSpPr>
          <p:nvPr>
            <p:ph type="ctrTitle"/>
          </p:nvPr>
        </p:nvSpPr>
        <p:spPr>
          <a:xfrm>
            <a:off x="311700" y="146525"/>
            <a:ext cx="8520600" cy="1726500"/>
          </a:xfrm>
          <a:prstGeom prst="rect">
            <a:avLst/>
          </a:prstGeom>
          <a:solidFill>
            <a:srgbClr val="FFF2CC"/>
          </a:solidFill>
        </p:spPr>
        <p:txBody>
          <a:bodyPr spcFirstLastPara="1" wrap="square" lIns="91425" tIns="91425" rIns="91425" bIns="91425" anchor="b" anchorCtr="0">
            <a:normAutofit/>
          </a:bodyPr>
          <a:lstStyle/>
          <a:p>
            <a:pPr marL="0" lvl="0" indent="0" algn="ctr" rtl="0">
              <a:spcBef>
                <a:spcPts val="0"/>
              </a:spcBef>
              <a:spcAft>
                <a:spcPts val="0"/>
              </a:spcAft>
              <a:buNone/>
            </a:pPr>
            <a:r>
              <a:rPr lang="en" sz="5000"/>
              <a:t>When is this especially useful?</a:t>
            </a:r>
            <a:endParaRPr sz="5000"/>
          </a:p>
        </p:txBody>
      </p:sp>
      <p:sp>
        <p:nvSpPr>
          <p:cNvPr id="61" name="Google Shape;61;p14"/>
          <p:cNvSpPr txBox="1">
            <a:spLocks noGrp="1"/>
          </p:cNvSpPr>
          <p:nvPr>
            <p:ph type="subTitle" idx="1"/>
          </p:nvPr>
        </p:nvSpPr>
        <p:spPr>
          <a:xfrm>
            <a:off x="311700" y="2061725"/>
            <a:ext cx="8520600" cy="2927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dirty="0">
                <a:solidFill>
                  <a:schemeClr val="dk1"/>
                </a:solidFill>
              </a:rPr>
              <a:t>In any case where the “landscape” has changed dramatically over time (urbanization, for example), or in the event that a building or neighborhood has disappeared, or a residential address has since changed; overlaying an archival map on the modern map is especially helpful.</a:t>
            </a:r>
            <a:endParaRPr dirty="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65"/>
        <p:cNvGrpSpPr/>
        <p:nvPr/>
      </p:nvGrpSpPr>
      <p:grpSpPr>
        <a:xfrm>
          <a:off x="0" y="0"/>
          <a:ext cx="0" cy="0"/>
          <a:chOff x="0" y="0"/>
          <a:chExt cx="0" cy="0"/>
        </a:xfrm>
      </p:grpSpPr>
      <p:sp>
        <p:nvSpPr>
          <p:cNvPr id="66" name="Google Shape;66;p15"/>
          <p:cNvSpPr txBox="1">
            <a:spLocks noGrp="1"/>
          </p:cNvSpPr>
          <p:nvPr>
            <p:ph type="ctrTitle"/>
          </p:nvPr>
        </p:nvSpPr>
        <p:spPr>
          <a:xfrm>
            <a:off x="311700" y="146525"/>
            <a:ext cx="8520600" cy="1726500"/>
          </a:xfrm>
          <a:prstGeom prst="rect">
            <a:avLst/>
          </a:prstGeom>
          <a:solidFill>
            <a:srgbClr val="FFF2CC"/>
          </a:solidFill>
        </p:spPr>
        <p:txBody>
          <a:bodyPr spcFirstLastPara="1" wrap="square" lIns="91425" tIns="91425" rIns="91425" bIns="91425" anchor="b" anchorCtr="0">
            <a:normAutofit/>
          </a:bodyPr>
          <a:lstStyle/>
          <a:p>
            <a:pPr marL="0" lvl="0" indent="0" algn="ctr" rtl="0">
              <a:spcBef>
                <a:spcPts val="0"/>
              </a:spcBef>
              <a:spcAft>
                <a:spcPts val="0"/>
              </a:spcAft>
              <a:buNone/>
            </a:pPr>
            <a:r>
              <a:rPr lang="en" sz="5000"/>
              <a:t>When is this especially useful?</a:t>
            </a:r>
            <a:endParaRPr sz="5000"/>
          </a:p>
        </p:txBody>
      </p:sp>
      <p:sp>
        <p:nvSpPr>
          <p:cNvPr id="67" name="Google Shape;67;p15"/>
          <p:cNvSpPr txBox="1">
            <a:spLocks noGrp="1"/>
          </p:cNvSpPr>
          <p:nvPr>
            <p:ph type="subTitle" idx="1"/>
          </p:nvPr>
        </p:nvSpPr>
        <p:spPr>
          <a:xfrm>
            <a:off x="311700" y="2061725"/>
            <a:ext cx="8520600" cy="777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solidFill>
                  <a:schemeClr val="dk1"/>
                </a:solidFill>
              </a:rPr>
              <a:t>When trying to make sense of the following:</a:t>
            </a:r>
            <a:endParaRPr>
              <a:solidFill>
                <a:schemeClr val="dk1"/>
              </a:solidFill>
            </a:endParaRPr>
          </a:p>
        </p:txBody>
      </p:sp>
      <p:sp>
        <p:nvSpPr>
          <p:cNvPr id="68" name="Google Shape;68;p15"/>
          <p:cNvSpPr txBox="1">
            <a:spLocks noGrp="1"/>
          </p:cNvSpPr>
          <p:nvPr>
            <p:ph type="subTitle" idx="1"/>
          </p:nvPr>
        </p:nvSpPr>
        <p:spPr>
          <a:xfrm>
            <a:off x="1495025" y="2897900"/>
            <a:ext cx="7489800" cy="1251000"/>
          </a:xfrm>
          <a:prstGeom prst="rect">
            <a:avLst/>
          </a:prstGeom>
        </p:spPr>
        <p:txBody>
          <a:bodyPr spcFirstLastPara="1" wrap="square" lIns="91425" tIns="91425" rIns="91425" bIns="91425" anchor="t" anchorCtr="0">
            <a:normAutofit/>
          </a:bodyPr>
          <a:lstStyle/>
          <a:p>
            <a:pPr marL="457200" lvl="0" indent="-406400" algn="l" rtl="0">
              <a:lnSpc>
                <a:spcPct val="115000"/>
              </a:lnSpc>
              <a:spcBef>
                <a:spcPts val="0"/>
              </a:spcBef>
              <a:spcAft>
                <a:spcPts val="0"/>
              </a:spcAft>
              <a:buClr>
                <a:schemeClr val="dk1"/>
              </a:buClr>
              <a:buSzPts val="2800"/>
              <a:buChar char="❖"/>
            </a:pPr>
            <a:r>
              <a:rPr lang="en">
                <a:solidFill>
                  <a:schemeClr val="dk1"/>
                </a:solidFill>
              </a:rPr>
              <a:t>U.S. Federal Census information</a:t>
            </a:r>
            <a:endParaRPr>
              <a:solidFill>
                <a:schemeClr val="dk1"/>
              </a:solidFill>
            </a:endParaRPr>
          </a:p>
          <a:p>
            <a:pPr marL="457200" lvl="0" indent="-406400" algn="l" rtl="0">
              <a:lnSpc>
                <a:spcPct val="115000"/>
              </a:lnSpc>
              <a:spcBef>
                <a:spcPts val="0"/>
              </a:spcBef>
              <a:spcAft>
                <a:spcPts val="0"/>
              </a:spcAft>
              <a:buClr>
                <a:schemeClr val="dk1"/>
              </a:buClr>
              <a:buSzPts val="2800"/>
              <a:buChar char="❖"/>
            </a:pPr>
            <a:r>
              <a:rPr lang="en">
                <a:solidFill>
                  <a:schemeClr val="dk1"/>
                </a:solidFill>
              </a:rPr>
              <a:t>Griffith’s Valuation maps</a:t>
            </a:r>
            <a:endParaRPr>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72"/>
        <p:cNvGrpSpPr/>
        <p:nvPr/>
      </p:nvGrpSpPr>
      <p:grpSpPr>
        <a:xfrm>
          <a:off x="0" y="0"/>
          <a:ext cx="0" cy="0"/>
          <a:chOff x="0" y="0"/>
          <a:chExt cx="0" cy="0"/>
        </a:xfrm>
      </p:grpSpPr>
      <p:sp>
        <p:nvSpPr>
          <p:cNvPr id="73" name="Google Shape;73;p16"/>
          <p:cNvSpPr txBox="1">
            <a:spLocks noGrp="1"/>
          </p:cNvSpPr>
          <p:nvPr>
            <p:ph type="ctrTitle"/>
          </p:nvPr>
        </p:nvSpPr>
        <p:spPr>
          <a:xfrm>
            <a:off x="311700" y="146525"/>
            <a:ext cx="8520600" cy="955200"/>
          </a:xfrm>
          <a:prstGeom prst="rect">
            <a:avLst/>
          </a:prstGeom>
          <a:solidFill>
            <a:srgbClr val="FFF2CC"/>
          </a:solidFill>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Example: Patrick McKenna</a:t>
            </a:r>
            <a:endParaRPr/>
          </a:p>
        </p:txBody>
      </p:sp>
      <p:sp>
        <p:nvSpPr>
          <p:cNvPr id="74" name="Google Shape;74;p16"/>
          <p:cNvSpPr txBox="1">
            <a:spLocks noGrp="1"/>
          </p:cNvSpPr>
          <p:nvPr>
            <p:ph type="subTitle" idx="1"/>
          </p:nvPr>
        </p:nvSpPr>
        <p:spPr>
          <a:xfrm>
            <a:off x="311700" y="1573850"/>
            <a:ext cx="8520600" cy="3415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900" dirty="0">
                <a:solidFill>
                  <a:schemeClr val="dk1"/>
                </a:solidFill>
              </a:rPr>
              <a:t>My g-g-grandfather, Patrick McKenna, was born in Ireland c1822, moved to Scotland, where he married my g-g-grandmother Mary Catherine MacDonald in 1844. He arrived in NY in 1848, and began his American migration, starting in Portsmouth NH, moving on to Lawrence MA, back to NH (Manchester), then finally to Lowell. </a:t>
            </a:r>
            <a:endParaRPr sz="2900" dirty="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78"/>
        <p:cNvGrpSpPr/>
        <p:nvPr/>
      </p:nvGrpSpPr>
      <p:grpSpPr>
        <a:xfrm>
          <a:off x="0" y="0"/>
          <a:ext cx="0" cy="0"/>
          <a:chOff x="0" y="0"/>
          <a:chExt cx="0" cy="0"/>
        </a:xfrm>
      </p:grpSpPr>
      <p:sp>
        <p:nvSpPr>
          <p:cNvPr id="79" name="Google Shape;79;p17"/>
          <p:cNvSpPr txBox="1">
            <a:spLocks noGrp="1"/>
          </p:cNvSpPr>
          <p:nvPr>
            <p:ph type="ctrTitle"/>
          </p:nvPr>
        </p:nvSpPr>
        <p:spPr>
          <a:xfrm>
            <a:off x="311700" y="146525"/>
            <a:ext cx="8520600" cy="955200"/>
          </a:xfrm>
          <a:prstGeom prst="rect">
            <a:avLst/>
          </a:prstGeom>
          <a:solidFill>
            <a:srgbClr val="FFF2CC"/>
          </a:solidFill>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Example: Patrick McKenna</a:t>
            </a:r>
            <a:endParaRPr/>
          </a:p>
        </p:txBody>
      </p:sp>
      <p:sp>
        <p:nvSpPr>
          <p:cNvPr id="80" name="Google Shape;80;p17"/>
          <p:cNvSpPr txBox="1">
            <a:spLocks noGrp="1"/>
          </p:cNvSpPr>
          <p:nvPr>
            <p:ph type="subTitle" idx="1"/>
          </p:nvPr>
        </p:nvSpPr>
        <p:spPr>
          <a:xfrm>
            <a:off x="311700" y="1259075"/>
            <a:ext cx="8520600" cy="3730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solidFill>
                  <a:schemeClr val="dk1"/>
                </a:solidFill>
              </a:rPr>
              <a:t>A sad figure, Patrick never realized his American dream. He moved from one textile factory job to another, and at some point contracted </a:t>
            </a:r>
            <a:r>
              <a:rPr lang="en" dirty="0" err="1">
                <a:solidFill>
                  <a:schemeClr val="dk1"/>
                </a:solidFill>
              </a:rPr>
              <a:t>pthisis</a:t>
            </a:r>
            <a:r>
              <a:rPr lang="en" dirty="0">
                <a:solidFill>
                  <a:schemeClr val="dk1"/>
                </a:solidFill>
              </a:rPr>
              <a:t> (tuberculosis). In the final years of his life, Patrick appeared too sick to continue working. After at least two brief stays at Tewksbury Hospital, he was admitted to Lowell City Farm (aka Lowell Poor Farm, Lowell Almshouse) in 1889.</a:t>
            </a:r>
            <a:endParaRPr dirty="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84"/>
        <p:cNvGrpSpPr/>
        <p:nvPr/>
      </p:nvGrpSpPr>
      <p:grpSpPr>
        <a:xfrm>
          <a:off x="0" y="0"/>
          <a:ext cx="0" cy="0"/>
          <a:chOff x="0" y="0"/>
          <a:chExt cx="0" cy="0"/>
        </a:xfrm>
      </p:grpSpPr>
      <p:sp>
        <p:nvSpPr>
          <p:cNvPr id="85" name="Google Shape;85;p18"/>
          <p:cNvSpPr txBox="1">
            <a:spLocks noGrp="1"/>
          </p:cNvSpPr>
          <p:nvPr>
            <p:ph type="ctrTitle"/>
          </p:nvPr>
        </p:nvSpPr>
        <p:spPr>
          <a:xfrm>
            <a:off x="311700" y="146525"/>
            <a:ext cx="8520600" cy="955200"/>
          </a:xfrm>
          <a:prstGeom prst="rect">
            <a:avLst/>
          </a:prstGeom>
          <a:solidFill>
            <a:srgbClr val="FFF2CC"/>
          </a:solidFill>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Example: Patrick McKenna</a:t>
            </a:r>
            <a:endParaRPr/>
          </a:p>
        </p:txBody>
      </p:sp>
      <p:sp>
        <p:nvSpPr>
          <p:cNvPr id="86" name="Google Shape;86;p18"/>
          <p:cNvSpPr txBox="1">
            <a:spLocks noGrp="1"/>
          </p:cNvSpPr>
          <p:nvPr>
            <p:ph type="subTitle" idx="1"/>
          </p:nvPr>
        </p:nvSpPr>
        <p:spPr>
          <a:xfrm>
            <a:off x="311700" y="1259075"/>
            <a:ext cx="8520600" cy="3730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dk1"/>
                </a:solidFill>
              </a:rPr>
              <a:t>Lowell City Farm, a sprawling, working farm of up to 150 acres, has completely vanished from the modern map. No longer seen as a viable use of property, the City turned it over to a for-profit organization in 1958. The main building soon burned to the ground, and later infrastructure development (construction of the Lowell Connector) has made it impossible to visualize its original design.</a:t>
            </a:r>
            <a:endParaRPr>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90"/>
        <p:cNvGrpSpPr/>
        <p:nvPr/>
      </p:nvGrpSpPr>
      <p:grpSpPr>
        <a:xfrm>
          <a:off x="0" y="0"/>
          <a:ext cx="0" cy="0"/>
          <a:chOff x="0" y="0"/>
          <a:chExt cx="0" cy="0"/>
        </a:xfrm>
      </p:grpSpPr>
      <p:sp>
        <p:nvSpPr>
          <p:cNvPr id="91" name="Google Shape;91;p19"/>
          <p:cNvSpPr txBox="1">
            <a:spLocks noGrp="1"/>
          </p:cNvSpPr>
          <p:nvPr>
            <p:ph type="ctrTitle"/>
          </p:nvPr>
        </p:nvSpPr>
        <p:spPr>
          <a:xfrm>
            <a:off x="311700" y="146525"/>
            <a:ext cx="8520600" cy="711000"/>
          </a:xfrm>
          <a:prstGeom prst="rect">
            <a:avLst/>
          </a:prstGeom>
          <a:solidFill>
            <a:srgbClr val="FFF2CC"/>
          </a:solidFill>
        </p:spPr>
        <p:txBody>
          <a:bodyPr spcFirstLastPara="1" wrap="square" lIns="91425" tIns="91425" rIns="91425" bIns="91425" anchor="b" anchorCtr="0">
            <a:normAutofit fontScale="90000"/>
          </a:bodyPr>
          <a:lstStyle/>
          <a:p>
            <a:pPr marL="0" lvl="0" indent="0" algn="ctr" rtl="0">
              <a:spcBef>
                <a:spcPts val="0"/>
              </a:spcBef>
              <a:spcAft>
                <a:spcPts val="0"/>
              </a:spcAft>
              <a:buSzPts val="891"/>
              <a:buNone/>
            </a:pPr>
            <a:r>
              <a:rPr lang="en" sz="4080"/>
              <a:t>Example: Patrick McKenna</a:t>
            </a:r>
            <a:endParaRPr sz="4080"/>
          </a:p>
        </p:txBody>
      </p:sp>
      <p:sp>
        <p:nvSpPr>
          <p:cNvPr id="92" name="Google Shape;92;p19"/>
          <p:cNvSpPr txBox="1">
            <a:spLocks noGrp="1"/>
          </p:cNvSpPr>
          <p:nvPr>
            <p:ph type="subTitle" idx="1"/>
          </p:nvPr>
        </p:nvSpPr>
        <p:spPr>
          <a:xfrm>
            <a:off x="170049" y="1259075"/>
            <a:ext cx="3735600" cy="3730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dk1"/>
                </a:solidFill>
              </a:rPr>
              <a:t>Here’s the fun part!</a:t>
            </a:r>
            <a:endParaRPr>
              <a:solidFill>
                <a:schemeClr val="dk1"/>
              </a:solidFill>
            </a:endParaRPr>
          </a:p>
          <a:p>
            <a:pPr marL="0" lvl="0" indent="0" algn="l" rtl="0">
              <a:spcBef>
                <a:spcPts val="0"/>
              </a:spcBef>
              <a:spcAft>
                <a:spcPts val="0"/>
              </a:spcAft>
              <a:buNone/>
            </a:pPr>
            <a:r>
              <a:rPr lang="en">
                <a:solidFill>
                  <a:schemeClr val="dk1"/>
                </a:solidFill>
              </a:rPr>
              <a:t>Family researchers love to imagine an ancestor’s life and surroundings. So, let’s merge two pictures using online platforms.</a:t>
            </a:r>
            <a:endParaRPr>
              <a:solidFill>
                <a:schemeClr val="dk1"/>
              </a:solidFill>
            </a:endParaRPr>
          </a:p>
        </p:txBody>
      </p:sp>
      <p:pic>
        <p:nvPicPr>
          <p:cNvPr id="93" name="Google Shape;93;p19" title="Screenshot 2025-12-30 at 6.13.36 PM.png"/>
          <p:cNvPicPr preferRelativeResize="0"/>
          <p:nvPr/>
        </p:nvPicPr>
        <p:blipFill>
          <a:blip r:embed="rId3">
            <a:alphaModFix/>
          </a:blip>
          <a:stretch>
            <a:fillRect/>
          </a:stretch>
        </p:blipFill>
        <p:spPr>
          <a:xfrm>
            <a:off x="4186401" y="996676"/>
            <a:ext cx="4563324" cy="39959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97"/>
        <p:cNvGrpSpPr/>
        <p:nvPr/>
      </p:nvGrpSpPr>
      <p:grpSpPr>
        <a:xfrm>
          <a:off x="0" y="0"/>
          <a:ext cx="0" cy="0"/>
          <a:chOff x="0" y="0"/>
          <a:chExt cx="0" cy="0"/>
        </a:xfrm>
      </p:grpSpPr>
      <p:sp>
        <p:nvSpPr>
          <p:cNvPr id="98" name="Google Shape;98;p20"/>
          <p:cNvSpPr txBox="1">
            <a:spLocks noGrp="1"/>
          </p:cNvSpPr>
          <p:nvPr>
            <p:ph type="ctrTitle"/>
          </p:nvPr>
        </p:nvSpPr>
        <p:spPr>
          <a:xfrm>
            <a:off x="311700" y="146525"/>
            <a:ext cx="8520600" cy="955200"/>
          </a:xfrm>
          <a:prstGeom prst="rect">
            <a:avLst/>
          </a:prstGeom>
          <a:solidFill>
            <a:srgbClr val="FFF2CC"/>
          </a:solidFill>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Example: Patrick McKenna</a:t>
            </a:r>
            <a:endParaRPr/>
          </a:p>
        </p:txBody>
      </p:sp>
      <p:sp>
        <p:nvSpPr>
          <p:cNvPr id="99" name="Google Shape;99;p20"/>
          <p:cNvSpPr txBox="1">
            <a:spLocks noGrp="1"/>
          </p:cNvSpPr>
          <p:nvPr>
            <p:ph type="subTitle" idx="1"/>
          </p:nvPr>
        </p:nvSpPr>
        <p:spPr>
          <a:xfrm>
            <a:off x="170048" y="1259075"/>
            <a:ext cx="5401200" cy="1101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600" b="1">
                <a:solidFill>
                  <a:schemeClr val="dk1"/>
                </a:solidFill>
              </a:rPr>
              <a:t>David Rumsey Map Collection:</a:t>
            </a:r>
            <a:endParaRPr sz="2600" b="1">
              <a:solidFill>
                <a:schemeClr val="dk1"/>
              </a:solidFill>
            </a:endParaRPr>
          </a:p>
          <a:p>
            <a:pPr marL="0" lvl="0" indent="0" algn="l" rtl="0">
              <a:spcBef>
                <a:spcPts val="0"/>
              </a:spcBef>
              <a:spcAft>
                <a:spcPts val="0"/>
              </a:spcAft>
              <a:buNone/>
            </a:pPr>
            <a:r>
              <a:rPr lang="en" sz="3000" u="sng">
                <a:solidFill>
                  <a:schemeClr val="dk1"/>
                </a:solidFill>
                <a:hlinkClick r:id="rId3">
                  <a:extLst>
                    <a:ext uri="{A12FA001-AC4F-418D-AE19-62706E023703}">
                      <ahyp:hlinkClr xmlns:ahyp="http://schemas.microsoft.com/office/drawing/2018/hyperlinkcolor" val="tx"/>
                    </a:ext>
                  </a:extLst>
                </a:hlinkClick>
              </a:rPr>
              <a:t>https://www.davidrumsey.com/</a:t>
            </a:r>
            <a:endParaRPr sz="4500" b="1">
              <a:solidFill>
                <a:schemeClr val="dk1"/>
              </a:solidFill>
            </a:endParaRPr>
          </a:p>
        </p:txBody>
      </p:sp>
      <p:sp>
        <p:nvSpPr>
          <p:cNvPr id="100" name="Google Shape;100;p20"/>
          <p:cNvSpPr txBox="1"/>
          <p:nvPr/>
        </p:nvSpPr>
        <p:spPr>
          <a:xfrm>
            <a:off x="865600" y="2360675"/>
            <a:ext cx="7381200" cy="2455200"/>
          </a:xfrm>
          <a:prstGeom prst="rect">
            <a:avLst/>
          </a:prstGeom>
          <a:solidFill>
            <a:srgbClr val="D9EAD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chemeClr val="dk1"/>
                </a:solidFill>
              </a:rPr>
              <a:t>If you don’t already know of a relevant archival map, it is perfectly fine to use the AI feature to hone in on a useful map. (I already know that there’s an 1871 Gray &amp; Walling map, but let’s pretend I don’t.)</a:t>
            </a:r>
            <a:endParaRPr sz="28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104"/>
        <p:cNvGrpSpPr/>
        <p:nvPr/>
      </p:nvGrpSpPr>
      <p:grpSpPr>
        <a:xfrm>
          <a:off x="0" y="0"/>
          <a:ext cx="0" cy="0"/>
          <a:chOff x="0" y="0"/>
          <a:chExt cx="0" cy="0"/>
        </a:xfrm>
      </p:grpSpPr>
      <p:sp>
        <p:nvSpPr>
          <p:cNvPr id="105" name="Google Shape;105;p21"/>
          <p:cNvSpPr txBox="1">
            <a:spLocks noGrp="1"/>
          </p:cNvSpPr>
          <p:nvPr>
            <p:ph type="ctrTitle"/>
          </p:nvPr>
        </p:nvSpPr>
        <p:spPr>
          <a:xfrm>
            <a:off x="311700" y="146525"/>
            <a:ext cx="8520600" cy="845100"/>
          </a:xfrm>
          <a:prstGeom prst="rect">
            <a:avLst/>
          </a:prstGeom>
          <a:solidFill>
            <a:srgbClr val="FFF2CC"/>
          </a:solidFill>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Example: Patrick McKenna</a:t>
            </a:r>
            <a:endParaRPr/>
          </a:p>
        </p:txBody>
      </p:sp>
      <p:pic>
        <p:nvPicPr>
          <p:cNvPr id="106" name="Google Shape;106;p21" title="Screenshot 2025-12-30 at 4.33.52 PM.png"/>
          <p:cNvPicPr preferRelativeResize="0"/>
          <p:nvPr/>
        </p:nvPicPr>
        <p:blipFill>
          <a:blip r:embed="rId3">
            <a:alphaModFix/>
          </a:blip>
          <a:stretch>
            <a:fillRect/>
          </a:stretch>
        </p:blipFill>
        <p:spPr>
          <a:xfrm>
            <a:off x="343177" y="1610574"/>
            <a:ext cx="8377800" cy="2757150"/>
          </a:xfrm>
          <a:prstGeom prst="rect">
            <a:avLst/>
          </a:prstGeom>
          <a:noFill/>
          <a:ln>
            <a:noFill/>
          </a:ln>
        </p:spPr>
      </p:pic>
      <p:sp>
        <p:nvSpPr>
          <p:cNvPr id="107" name="Google Shape;107;p21"/>
          <p:cNvSpPr/>
          <p:nvPr/>
        </p:nvSpPr>
        <p:spPr>
          <a:xfrm rot="-1466126">
            <a:off x="94369" y="3336575"/>
            <a:ext cx="834003" cy="299130"/>
          </a:xfrm>
          <a:prstGeom prst="rightArrow">
            <a:avLst>
              <a:gd name="adj1" fmla="val 50000"/>
              <a:gd name="adj2"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216</TotalTime>
  <Words>716</Words>
  <Application>Microsoft Macintosh PowerPoint</Application>
  <PresentationFormat>On-screen Show (16:9)</PresentationFormat>
  <Paragraphs>45</Paragraphs>
  <Slides>17</Slides>
  <Notes>17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Eurostile</vt:lpstr>
      <vt:lpstr>Simple Light</vt:lpstr>
      <vt:lpstr>How to Overlay an Old Map onto Modern Map</vt:lpstr>
      <vt:lpstr>When is this especially useful?</vt:lpstr>
      <vt:lpstr>When is this especially useful?</vt:lpstr>
      <vt:lpstr>Example: Patrick McKenna</vt:lpstr>
      <vt:lpstr>Example: Patrick McKenna</vt:lpstr>
      <vt:lpstr>Example: Patrick McKenna</vt:lpstr>
      <vt:lpstr>Example: Patrick McKenna</vt:lpstr>
      <vt:lpstr>Example: Patrick McKenna</vt:lpstr>
      <vt:lpstr>Example: Patrick McKenna</vt:lpstr>
      <vt:lpstr>Example: Patrick McKenna</vt:lpstr>
      <vt:lpstr>Example: Patrick McKenna</vt:lpstr>
      <vt:lpstr>Example: Patrick McKenna</vt:lpstr>
      <vt:lpstr>Example: Patrick McKenna</vt:lpstr>
      <vt:lpstr>Example: Patrick McKenna</vt:lpstr>
      <vt:lpstr>Example: Patrick McKenna</vt:lpstr>
      <vt:lpstr>Example: Patrick McKenna</vt:lpstr>
      <vt:lpstr>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Joyce McKenna</cp:lastModifiedBy>
  <cp:revision>3</cp:revision>
  <dcterms:modified xsi:type="dcterms:W3CDTF">2026-01-08T13:27:36Z</dcterms:modified>
</cp:coreProperties>
</file>